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6" r:id="rId32"/>
    <p:sldId id="297" r:id="rId33"/>
    <p:sldId id="298" r:id="rId34"/>
    <p:sldId id="291" r:id="rId35"/>
    <p:sldId id="292" r:id="rId36"/>
    <p:sldId id="299" r:id="rId37"/>
    <p:sldId id="293" r:id="rId38"/>
    <p:sldId id="294" r:id="rId39"/>
    <p:sldId id="295"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990099"/>
    <a:srgbClr val="FF4370"/>
    <a:srgbClr val="FE9202"/>
    <a:srgbClr val="FFF3E7"/>
    <a:srgbClr val="5EEC3C"/>
    <a:srgbClr val="FFDC47"/>
    <a:srgbClr val="CCCC00"/>
    <a:srgbClr val="FFCC66"/>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4660"/>
  </p:normalViewPr>
  <p:slideViewPr>
    <p:cSldViewPr>
      <p:cViewPr varScale="1">
        <p:scale>
          <a:sx n="88" d="100"/>
          <a:sy n="88" d="100"/>
        </p:scale>
        <p:origin x="-114" y="-105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759B3-20ED-419A-A77D-71AE35F06108}" type="datetimeFigureOut">
              <a:rPr lang="en-US" smtClean="0"/>
              <a:t>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3AF9A-6E76-4CCC-89CF-B04065708FB7}" type="slidenum">
              <a:rPr lang="en-US" smtClean="0"/>
              <a:t>‹#›</a:t>
            </a:fld>
            <a:endParaRPr lang="en-US"/>
          </a:p>
        </p:txBody>
      </p:sp>
    </p:spTree>
    <p:extLst>
      <p:ext uri="{BB962C8B-B14F-4D97-AF65-F5344CB8AC3E}">
        <p14:creationId xmlns:p14="http://schemas.microsoft.com/office/powerpoint/2010/main" val="932168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1425" y="1655520"/>
            <a:ext cx="6260905" cy="152705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4" y="3793390"/>
            <a:ext cx="8093365" cy="610820"/>
          </a:xfrm>
        </p:spPr>
        <p:txBody>
          <a:bodyPr>
            <a:normAutofit/>
          </a:bodyPr>
          <a:lstStyle>
            <a:lvl1pPr marL="0" indent="0" algn="r">
              <a:buNone/>
              <a:defRPr sz="2800" b="0" i="0">
                <a:solidFill>
                  <a:srgbClr val="0070C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2/7/2019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C1B04D13-C884-4E4D-85F8-5A1F19D648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51221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197406"/>
            <a:ext cx="6260905" cy="335835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66340"/>
            <a:ext cx="4040188"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66340"/>
            <a:ext cx="4041775"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2/7/2019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0D07D83C-363B-4338-B99E-91525119F2FF}"/>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4951" y="1655520"/>
            <a:ext cx="6099050" cy="1527050"/>
          </a:xfrm>
        </p:spPr>
        <p:txBody>
          <a:bodyPr>
            <a:normAutofit fontScale="90000"/>
          </a:bodyPr>
          <a:lstStyle/>
          <a:p>
            <a:r>
              <a:rPr lang="en-US" sz="3200" dirty="0" smtClean="0"/>
              <a:t>Deep Learning – </a:t>
            </a:r>
            <a:br>
              <a:rPr lang="en-US" sz="3200" dirty="0" smtClean="0"/>
            </a:br>
            <a:r>
              <a:rPr lang="en-US" sz="3200" dirty="0" smtClean="0"/>
              <a:t>Convolutional Neural Networks</a:t>
            </a:r>
            <a:br>
              <a:rPr lang="en-US" sz="3200" dirty="0" smtClean="0"/>
            </a:br>
            <a:r>
              <a:rPr lang="en-US" sz="3200" dirty="0" smtClean="0"/>
              <a:t>(CNN)</a:t>
            </a:r>
            <a:endParaRPr lang="en-US" sz="3200" dirty="0"/>
          </a:p>
        </p:txBody>
      </p:sp>
      <p:sp>
        <p:nvSpPr>
          <p:cNvPr id="3" name="Subtitle 2"/>
          <p:cNvSpPr>
            <a:spLocks noGrp="1"/>
          </p:cNvSpPr>
          <p:nvPr>
            <p:ph type="subTitle" idx="1"/>
          </p:nvPr>
        </p:nvSpPr>
        <p:spPr/>
        <p:txBody>
          <a:bodyPr>
            <a:normAutofit fontScale="25000" lnSpcReduction="20000"/>
          </a:bodyPr>
          <a:lstStyle/>
          <a:p>
            <a:r>
              <a:rPr lang="en-US" sz="5400" dirty="0" smtClean="0"/>
              <a:t>By,</a:t>
            </a:r>
          </a:p>
          <a:p>
            <a:r>
              <a:rPr lang="en-US" sz="5400" b="1" dirty="0" err="1" smtClean="0"/>
              <a:t>Divesh</a:t>
            </a:r>
            <a:r>
              <a:rPr lang="en-US" sz="5400" b="1" dirty="0" smtClean="0"/>
              <a:t> R. </a:t>
            </a:r>
            <a:r>
              <a:rPr lang="en-US" sz="5400" b="1" dirty="0" err="1" smtClean="0"/>
              <a:t>Kubal</a:t>
            </a:r>
            <a:endParaRPr lang="en-US" sz="5400" b="1" dirty="0" smtClean="0"/>
          </a:p>
          <a:p>
            <a:r>
              <a:rPr lang="en-US" sz="5400" dirty="0" smtClean="0"/>
              <a:t>Data Scientist, </a:t>
            </a:r>
            <a:r>
              <a:rPr lang="en-US" sz="5400" dirty="0" err="1" smtClean="0"/>
              <a:t>eClerx</a:t>
            </a:r>
            <a:r>
              <a:rPr lang="en-US" sz="5400" dirty="0" smtClean="0"/>
              <a:t> Services</a:t>
            </a:r>
          </a:p>
          <a:p>
            <a:r>
              <a:rPr lang="en-US" sz="5400" dirty="0" smtClean="0"/>
              <a:t>Center of Excellence – Machine Learning</a:t>
            </a:r>
            <a:endParaRPr lang="en-US" sz="5400" dirty="0"/>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Vector</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263" y="1317748"/>
            <a:ext cx="8245475" cy="3271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620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Hand Engineering Feature</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785" y="1350110"/>
            <a:ext cx="7132295" cy="282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3395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Patterns</a:t>
            </a:r>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263" y="1283710"/>
            <a:ext cx="8245475" cy="3339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5338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Tensors</a:t>
            </a:r>
            <a:endParaRPr lang="en-US" dirty="0"/>
          </a:p>
        </p:txBody>
      </p:sp>
      <p:sp>
        <p:nvSpPr>
          <p:cNvPr id="4" name="Content Placeholder 3"/>
          <p:cNvSpPr>
            <a:spLocks noGrp="1"/>
          </p:cNvSpPr>
          <p:nvPr>
            <p:ph idx="1"/>
          </p:nvPr>
        </p:nvSpPr>
        <p:spPr/>
        <p:txBody>
          <a:bodyPr/>
          <a:lstStyle/>
          <a:p>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75" y="1350110"/>
            <a:ext cx="7635250" cy="3552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570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Colored Images Representation</a:t>
            </a:r>
            <a:endParaRPr lang="en-US"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6750" y="1410494"/>
            <a:ext cx="78105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76348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Discrete Convolution</a:t>
            </a:r>
            <a:endParaRPr lang="en-US"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7900" y="1197406"/>
            <a:ext cx="6108200" cy="1068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950" y="2457020"/>
            <a:ext cx="6145150" cy="2363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5644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Discrete Convolution</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606" y="1197405"/>
            <a:ext cx="4886560" cy="1378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606" y="2724455"/>
            <a:ext cx="4886560" cy="151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670607" y="4214054"/>
            <a:ext cx="4275738" cy="93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8093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 Convolution</a:t>
            </a:r>
            <a:endParaRPr lang="en-US" dirty="0"/>
          </a:p>
        </p:txBody>
      </p:sp>
      <p:pic>
        <p:nvPicPr>
          <p:cNvPr id="1536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95650" y="1729581"/>
            <a:ext cx="25527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39283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2D Convolution</a:t>
            </a:r>
          </a:p>
        </p:txBody>
      </p:sp>
      <p:sp>
        <p:nvSpPr>
          <p:cNvPr id="4" name="Content Placeholder 3"/>
          <p:cNvSpPr>
            <a:spLocks noGrp="1"/>
          </p:cNvSpPr>
          <p:nvPr>
            <p:ph idx="1"/>
          </p:nvPr>
        </p:nvSpPr>
        <p:spPr/>
        <p:txBody>
          <a:bodyPr/>
          <a:lstStyle/>
          <a:p>
            <a:endParaRPr lang="en-US" dirty="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75" y="1135389"/>
            <a:ext cx="4013380" cy="3431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76818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 Convolution</a:t>
            </a:r>
            <a:endParaRPr lang="en-US" dirty="0"/>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 y="1197405"/>
            <a:ext cx="8220075" cy="3722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3816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Table of Contents</a:t>
            </a:r>
            <a:endParaRPr lang="en-US" dirty="0"/>
          </a:p>
        </p:txBody>
      </p:sp>
      <p:sp>
        <p:nvSpPr>
          <p:cNvPr id="3" name="Content Placeholder 2"/>
          <p:cNvSpPr>
            <a:spLocks noGrp="1"/>
          </p:cNvSpPr>
          <p:nvPr>
            <p:ph idx="1"/>
          </p:nvPr>
        </p:nvSpPr>
        <p:spPr>
          <a:xfrm>
            <a:off x="448966" y="1044700"/>
            <a:ext cx="8246070" cy="4098800"/>
          </a:xfrm>
        </p:spPr>
        <p:txBody>
          <a:bodyPr>
            <a:normAutofit fontScale="70000" lnSpcReduction="20000"/>
          </a:bodyPr>
          <a:lstStyle/>
          <a:p>
            <a:pPr>
              <a:buFont typeface="Times New Roman" panose="02020603050405020304" pitchFamily="18" charset="0"/>
              <a:buAutoNum type="arabicPeriod"/>
            </a:pPr>
            <a:r>
              <a:rPr lang="en-US" altLang="en-US" dirty="0" smtClean="0"/>
              <a:t>Image Representation</a:t>
            </a:r>
          </a:p>
          <a:p>
            <a:pPr>
              <a:buFont typeface="Times New Roman" panose="02020603050405020304" pitchFamily="18" charset="0"/>
              <a:buAutoNum type="arabicPeriod"/>
            </a:pPr>
            <a:r>
              <a:rPr lang="en-US" altLang="en-US" dirty="0" smtClean="0"/>
              <a:t>Sample MNIST Dataset Introduction</a:t>
            </a:r>
          </a:p>
          <a:p>
            <a:pPr>
              <a:buFont typeface="Times New Roman" panose="02020603050405020304" pitchFamily="18" charset="0"/>
              <a:buAutoNum type="arabicPeriod"/>
            </a:pPr>
            <a:r>
              <a:rPr lang="en-US" altLang="en-US" dirty="0" smtClean="0"/>
              <a:t>Hand Engineering </a:t>
            </a:r>
            <a:r>
              <a:rPr lang="en-US" altLang="en-US" dirty="0" smtClean="0"/>
              <a:t>Features from Images</a:t>
            </a:r>
          </a:p>
          <a:p>
            <a:pPr>
              <a:buFont typeface="Times New Roman" panose="02020603050405020304" pitchFamily="18" charset="0"/>
              <a:buAutoNum type="arabicPeriod"/>
            </a:pPr>
            <a:r>
              <a:rPr lang="en-US" altLang="en-US" dirty="0" smtClean="0"/>
              <a:t>Introduction to Tensors</a:t>
            </a:r>
          </a:p>
          <a:p>
            <a:pPr>
              <a:buFont typeface="Times New Roman" panose="02020603050405020304" pitchFamily="18" charset="0"/>
              <a:buAutoNum type="arabicPeriod"/>
            </a:pPr>
            <a:r>
              <a:rPr lang="en-US" altLang="en-US" dirty="0" smtClean="0"/>
              <a:t>1D and 2D Convolution Concept Explained</a:t>
            </a:r>
          </a:p>
          <a:p>
            <a:pPr>
              <a:buFont typeface="Times New Roman" panose="02020603050405020304" pitchFamily="18" charset="0"/>
              <a:buAutoNum type="arabicPeriod"/>
            </a:pPr>
            <a:r>
              <a:rPr lang="en-US" altLang="en-US" dirty="0" smtClean="0"/>
              <a:t>Stacking Layers</a:t>
            </a:r>
          </a:p>
          <a:p>
            <a:pPr>
              <a:buFont typeface="Times New Roman" panose="02020603050405020304" pitchFamily="18" charset="0"/>
              <a:buAutoNum type="arabicPeriod"/>
            </a:pPr>
            <a:r>
              <a:rPr lang="en-US" altLang="en-US" dirty="0" smtClean="0"/>
              <a:t>Convolutional Layer</a:t>
            </a:r>
          </a:p>
          <a:p>
            <a:pPr>
              <a:buFont typeface="Times New Roman" panose="02020603050405020304" pitchFamily="18" charset="0"/>
              <a:buAutoNum type="arabicPeriod"/>
            </a:pPr>
            <a:r>
              <a:rPr lang="en-US" altLang="en-US" dirty="0" smtClean="0"/>
              <a:t>Pooling Layer</a:t>
            </a:r>
          </a:p>
          <a:p>
            <a:pPr>
              <a:buFont typeface="Times New Roman" panose="02020603050405020304" pitchFamily="18" charset="0"/>
              <a:buAutoNum type="arabicPeriod"/>
            </a:pPr>
            <a:r>
              <a:rPr lang="en-US" altLang="en-US" dirty="0" smtClean="0"/>
              <a:t>Activation Layer</a:t>
            </a:r>
          </a:p>
          <a:p>
            <a:pPr>
              <a:buFont typeface="Times New Roman" panose="02020603050405020304" pitchFamily="18" charset="0"/>
              <a:buAutoNum type="arabicPeriod"/>
            </a:pPr>
            <a:r>
              <a:rPr lang="en-US" altLang="en-US" dirty="0" smtClean="0"/>
              <a:t>Comparison of weights in FC and CNN</a:t>
            </a:r>
          </a:p>
          <a:p>
            <a:pPr>
              <a:buFont typeface="Times New Roman" panose="02020603050405020304" pitchFamily="18" charset="0"/>
              <a:buAutoNum type="arabicPeriod"/>
            </a:pPr>
            <a:r>
              <a:rPr lang="en-US" altLang="en-US" dirty="0" smtClean="0"/>
              <a:t>Beyond Images</a:t>
            </a:r>
          </a:p>
          <a:p>
            <a:pPr>
              <a:buFont typeface="Times New Roman" panose="02020603050405020304" pitchFamily="18" charset="0"/>
              <a:buAutoNum type="arabicPeriod"/>
            </a:pPr>
            <a:r>
              <a:rPr lang="en-US" altLang="en-US" dirty="0" smtClean="0"/>
              <a:t>Limitations of CNN</a:t>
            </a:r>
          </a:p>
          <a:p>
            <a:pPr>
              <a:buFont typeface="Times New Roman" panose="02020603050405020304" pitchFamily="18" charset="0"/>
              <a:buAutoNum type="arabicPeriod"/>
            </a:pPr>
            <a:r>
              <a:rPr lang="en-US" altLang="en-US" dirty="0"/>
              <a:t>Exercise </a:t>
            </a:r>
            <a:r>
              <a:rPr lang="en-US" altLang="en-US" dirty="0" smtClean="0"/>
              <a:t>Problem Statement</a:t>
            </a:r>
          </a:p>
          <a:p>
            <a:pPr>
              <a:buFont typeface="Times New Roman" panose="02020603050405020304" pitchFamily="18" charset="0"/>
              <a:buAutoNum type="arabicPeriod"/>
            </a:pPr>
            <a:endParaRPr lang="en-US" altLang="en-US" dirty="0" smtClean="0"/>
          </a:p>
          <a:p>
            <a:pPr>
              <a:buFont typeface="Times New Roman" panose="02020603050405020304" pitchFamily="18" charset="0"/>
              <a:buAutoNum type="arabicPeriod"/>
            </a:pPr>
            <a:endParaRPr lang="en-US" altLang="en-US" dirty="0" smtClean="0"/>
          </a:p>
        </p:txBody>
      </p:sp>
    </p:spTree>
    <p:extLst>
      <p:ext uri="{BB962C8B-B14F-4D97-AF65-F5344CB8AC3E}">
        <p14:creationId xmlns:p14="http://schemas.microsoft.com/office/powerpoint/2010/main" val="2374148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2D Convolution</a:t>
            </a:r>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60" y="1044700"/>
            <a:ext cx="8447385" cy="4056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40949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2D Convolution</a:t>
            </a:r>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3335" y="1196975"/>
            <a:ext cx="7557331" cy="351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84782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2D Convolution</a:t>
            </a:r>
          </a:p>
        </p:txBody>
      </p:sp>
      <p:sp>
        <p:nvSpPr>
          <p:cNvPr id="3" name="Content Placeholder 2"/>
          <p:cNvSpPr>
            <a:spLocks noGrp="1"/>
          </p:cNvSpPr>
          <p:nvPr>
            <p:ph idx="1"/>
          </p:nvPr>
        </p:nvSpPr>
        <p:spPr/>
        <p:txBody>
          <a:bodyPr/>
          <a:lstStyle/>
          <a:p>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785" y="2353143"/>
            <a:ext cx="6873098" cy="262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080" y="1214438"/>
            <a:ext cx="9334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22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2D Convolution</a:t>
            </a:r>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655520"/>
            <a:ext cx="8391525"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7687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2D Convolution</a:t>
            </a:r>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310" y="1197406"/>
            <a:ext cx="5344675" cy="3783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6514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Convolutional Layer</a:t>
            </a:r>
            <a:endParaRPr lang="en-US" dirty="0"/>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1152525"/>
            <a:ext cx="794385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70774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552" y="1196975"/>
            <a:ext cx="6992897" cy="351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2304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Input Tensor</a:t>
            </a:r>
            <a:endParaRPr lang="en-US" dirty="0"/>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263" y="1244001"/>
            <a:ext cx="8245475" cy="341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01663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Conv</a:t>
            </a:r>
            <a:r>
              <a:rPr lang="en-US" dirty="0" smtClean="0"/>
              <a:t> Layer Tensor</a:t>
            </a:r>
            <a:endParaRPr lang="en-US" dirty="0"/>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7238" y="1591469"/>
            <a:ext cx="76295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91734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1</a:t>
            </a:r>
            <a:endParaRPr lang="en-US" dirty="0"/>
          </a:p>
        </p:txBody>
      </p:sp>
      <p:sp>
        <p:nvSpPr>
          <p:cNvPr id="3" name="Content Placeholder 2"/>
          <p:cNvSpPr>
            <a:spLocks noGrp="1"/>
          </p:cNvSpPr>
          <p:nvPr>
            <p:ph idx="1"/>
          </p:nvPr>
        </p:nvSpPr>
        <p:spPr/>
        <p:txBody>
          <a:bodyPr/>
          <a:lstStyle/>
          <a:p>
            <a:endParaRPr 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197405"/>
            <a:ext cx="87249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585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 Representation</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75" y="1350110"/>
            <a:ext cx="7968923" cy="3208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09439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1</a:t>
            </a:r>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263" y="1361912"/>
            <a:ext cx="8245475" cy="31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9611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Strides</a:t>
            </a:r>
            <a:endParaRPr lang="en-US" dirty="0"/>
          </a:p>
        </p:txBody>
      </p:sp>
      <p:sp>
        <p:nvSpPr>
          <p:cNvPr id="3" name="Content Placeholder 2"/>
          <p:cNvSpPr>
            <a:spLocks noGrp="1"/>
          </p:cNvSpPr>
          <p:nvPr>
            <p:ph idx="1"/>
          </p:nvPr>
        </p:nvSpPr>
        <p:spPr/>
        <p:txBody>
          <a:bodyPr/>
          <a:lstStyle/>
          <a:p>
            <a:endParaRPr lang="en-US"/>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75" y="1033869"/>
            <a:ext cx="7907697" cy="355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015" y="4516592"/>
            <a:ext cx="444817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2915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Strides</a:t>
            </a:r>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490" y="1197405"/>
            <a:ext cx="7134647" cy="317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720" y="4371687"/>
            <a:ext cx="44577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42279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Strides</a:t>
            </a:r>
          </a:p>
        </p:txBody>
      </p:sp>
      <p:sp>
        <p:nvSpPr>
          <p:cNvPr id="3" name="Content Placeholder 2"/>
          <p:cNvSpPr>
            <a:spLocks noGrp="1"/>
          </p:cNvSpPr>
          <p:nvPr>
            <p:ph idx="1"/>
          </p:nvPr>
        </p:nvSpPr>
        <p:spPr/>
        <p:txBody>
          <a:bodyPr/>
          <a:lstStyle/>
          <a:p>
            <a:endParaRPr 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75" y="1044700"/>
            <a:ext cx="7893410" cy="338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4446145"/>
            <a:ext cx="43910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33311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Padding Options</a:t>
            </a:r>
            <a:endParaRPr lang="en-US" dirty="0"/>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8884" y="1196975"/>
            <a:ext cx="5426232" cy="351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2722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Max Pooling</a:t>
            </a:r>
            <a:endParaRPr lang="en-US" dirty="0"/>
          </a:p>
        </p:txBody>
      </p:sp>
      <p:sp>
        <p:nvSpPr>
          <p:cNvPr id="3" name="Content Placeholder 2"/>
          <p:cNvSpPr>
            <a:spLocks noGrp="1"/>
          </p:cNvSpPr>
          <p:nvPr>
            <p:ph idx="1"/>
          </p:nvPr>
        </p:nvSpPr>
        <p:spPr/>
        <p:txBody>
          <a:bodyPr/>
          <a:lstStyle/>
          <a:p>
            <a:endParaRPr lang="en-US"/>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1350110"/>
            <a:ext cx="7629525"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4105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Pooling Layer</a:t>
            </a:r>
            <a:endParaRPr lang="en-US" dirty="0"/>
          </a:p>
        </p:txBody>
      </p:sp>
      <p:sp>
        <p:nvSpPr>
          <p:cNvPr id="3" name="Content Placeholder 2"/>
          <p:cNvSpPr>
            <a:spLocks noGrp="1"/>
          </p:cNvSpPr>
          <p:nvPr>
            <p:ph idx="1"/>
          </p:nvPr>
        </p:nvSpPr>
        <p:spPr/>
        <p:txBody>
          <a:bodyPr/>
          <a:lstStyle/>
          <a:p>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310" y="1197405"/>
            <a:ext cx="5142809" cy="3818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396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Pooling Layer</a:t>
            </a:r>
            <a:endParaRPr lang="en-US" dirty="0"/>
          </a:p>
        </p:txBody>
      </p:sp>
      <p:sp>
        <p:nvSpPr>
          <p:cNvPr id="3" name="Content Placeholder 2"/>
          <p:cNvSpPr>
            <a:spLocks noGrp="1"/>
          </p:cNvSpPr>
          <p:nvPr>
            <p:ph idx="1"/>
          </p:nvPr>
        </p:nvSpPr>
        <p:spPr/>
        <p:txBody>
          <a:bodyPr/>
          <a:lstStyle/>
          <a:p>
            <a:endParaRPr 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1350110"/>
            <a:ext cx="69437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31880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Stacking Layers in CNN</a:t>
            </a:r>
            <a:endParaRPr lang="en-US" dirty="0"/>
          </a:p>
        </p:txBody>
      </p:sp>
      <p:sp>
        <p:nvSpPr>
          <p:cNvPr id="3" name="Content Placeholder 2"/>
          <p:cNvSpPr>
            <a:spLocks noGrp="1"/>
          </p:cNvSpPr>
          <p:nvPr>
            <p:ph idx="1"/>
          </p:nvPr>
        </p:nvSpPr>
        <p:spPr/>
        <p:txBody>
          <a:bodyPr/>
          <a:lstStyle/>
          <a:p>
            <a:endParaRPr 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 y="1350110"/>
            <a:ext cx="8448675"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2828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2" y="1350110"/>
            <a:ext cx="903922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9282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Grayscale</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263" y="1377811"/>
            <a:ext cx="8245475" cy="315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89322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Extraction</a:t>
            </a:r>
            <a:endParaRPr lang="en-US" dirty="0"/>
          </a:p>
        </p:txBody>
      </p:sp>
      <p:sp>
        <p:nvSpPr>
          <p:cNvPr id="3" name="Content Placeholder 2"/>
          <p:cNvSpPr>
            <a:spLocks noGrp="1"/>
          </p:cNvSpPr>
          <p:nvPr>
            <p:ph idx="1"/>
          </p:nvPr>
        </p:nvSpPr>
        <p:spPr/>
        <p:txBody>
          <a:bodyPr/>
          <a:lstStyle/>
          <a:p>
            <a:endParaRPr lang="en-US"/>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1504950"/>
            <a:ext cx="856297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148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39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143000"/>
            <a:ext cx="714375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3430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Stacked FC</a:t>
            </a:r>
            <a:endParaRPr lang="en-US" dirty="0"/>
          </a:p>
        </p:txBody>
      </p:sp>
      <p:pic>
        <p:nvPicPr>
          <p:cNvPr id="409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5413" y="1305719"/>
            <a:ext cx="6353175"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0498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Getting it all together</a:t>
            </a:r>
            <a:endParaRPr lang="en-US" dirty="0"/>
          </a:p>
        </p:txBody>
      </p:sp>
      <p:sp>
        <p:nvSpPr>
          <p:cNvPr id="3" name="Content Placeholder 2"/>
          <p:cNvSpPr>
            <a:spLocks noGrp="1"/>
          </p:cNvSpPr>
          <p:nvPr>
            <p:ph idx="1"/>
          </p:nvPr>
        </p:nvSpPr>
        <p:spPr/>
        <p:txBody>
          <a:bodyPr/>
          <a:lstStyle/>
          <a:p>
            <a:endParaRPr lang="en-US"/>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1404938"/>
            <a:ext cx="879157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9715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Weights In FC</a:t>
            </a:r>
            <a:endParaRPr lang="en-US" dirty="0"/>
          </a:p>
        </p:txBody>
      </p:sp>
      <p:sp>
        <p:nvSpPr>
          <p:cNvPr id="3" name="Content Placeholder 2"/>
          <p:cNvSpPr>
            <a:spLocks noGrp="1"/>
          </p:cNvSpPr>
          <p:nvPr>
            <p:ph idx="1"/>
          </p:nvPr>
        </p:nvSpPr>
        <p:spPr/>
        <p:txBody>
          <a:bodyPr/>
          <a:lstStyle/>
          <a:p>
            <a:r>
              <a:rPr lang="en-US" dirty="0" smtClean="0"/>
              <a:t>Input data: Image 10*10 =&gt; 100 Numbers</a:t>
            </a:r>
          </a:p>
          <a:p>
            <a:r>
              <a:rPr lang="en-US" dirty="0" smtClean="0"/>
              <a:t>First Layer: 32 nodes =&gt; 100 weights each</a:t>
            </a:r>
          </a:p>
          <a:p>
            <a:r>
              <a:rPr lang="en-US" dirty="0" smtClean="0"/>
              <a:t>=&gt; 3200 weights!!!!</a:t>
            </a:r>
            <a:endParaRPr lang="en-US" dirty="0"/>
          </a:p>
        </p:txBody>
      </p:sp>
    </p:spTree>
    <p:extLst>
      <p:ext uri="{BB962C8B-B14F-4D97-AF65-F5344CB8AC3E}">
        <p14:creationId xmlns:p14="http://schemas.microsoft.com/office/powerpoint/2010/main" val="2359587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Weights </a:t>
            </a:r>
            <a:r>
              <a:rPr lang="en-US" dirty="0" smtClean="0"/>
              <a:t>In CNN</a:t>
            </a:r>
            <a:endParaRPr lang="en-US" dirty="0"/>
          </a:p>
        </p:txBody>
      </p:sp>
      <p:sp>
        <p:nvSpPr>
          <p:cNvPr id="3" name="Content Placeholder 2"/>
          <p:cNvSpPr>
            <a:spLocks noGrp="1"/>
          </p:cNvSpPr>
          <p:nvPr>
            <p:ph idx="1"/>
          </p:nvPr>
        </p:nvSpPr>
        <p:spPr/>
        <p:txBody>
          <a:bodyPr/>
          <a:lstStyle/>
          <a:p>
            <a:r>
              <a:rPr lang="en-US" dirty="0"/>
              <a:t>Input data: Image 10*10 =&gt; 100 Numbers</a:t>
            </a:r>
          </a:p>
          <a:p>
            <a:r>
              <a:rPr lang="en-US" dirty="0" smtClean="0"/>
              <a:t>First Layer: 32 </a:t>
            </a:r>
            <a:r>
              <a:rPr lang="en-US" dirty="0" err="1" smtClean="0"/>
              <a:t>conv</a:t>
            </a:r>
            <a:r>
              <a:rPr lang="en-US" dirty="0" smtClean="0"/>
              <a:t>, kernel 3*3 =&gt; 9 weights each</a:t>
            </a:r>
          </a:p>
          <a:p>
            <a:r>
              <a:rPr lang="en-US" dirty="0" smtClean="0"/>
              <a:t>=&gt; 32*9 = 288 weights!!!</a:t>
            </a:r>
            <a:endParaRPr lang="en-US" dirty="0"/>
          </a:p>
        </p:txBody>
      </p:sp>
    </p:spTree>
    <p:extLst>
      <p:ext uri="{BB962C8B-B14F-4D97-AF65-F5344CB8AC3E}">
        <p14:creationId xmlns:p14="http://schemas.microsoft.com/office/powerpoint/2010/main" val="1023743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Advantages of CNN</a:t>
            </a:r>
            <a:endParaRPr lang="en-US" dirty="0"/>
          </a:p>
        </p:txBody>
      </p:sp>
      <p:sp>
        <p:nvSpPr>
          <p:cNvPr id="3" name="Content Placeholder 2"/>
          <p:cNvSpPr>
            <a:spLocks noGrp="1"/>
          </p:cNvSpPr>
          <p:nvPr>
            <p:ph idx="1"/>
          </p:nvPr>
        </p:nvSpPr>
        <p:spPr/>
        <p:txBody>
          <a:bodyPr/>
          <a:lstStyle/>
          <a:p>
            <a:r>
              <a:rPr lang="en-US" dirty="0" smtClean="0"/>
              <a:t>Weights are shared by Pixels</a:t>
            </a:r>
          </a:p>
          <a:p>
            <a:r>
              <a:rPr lang="en-US" dirty="0" smtClean="0"/>
              <a:t>Traded parameters with computation</a:t>
            </a:r>
          </a:p>
          <a:p>
            <a:r>
              <a:rPr lang="en-US" dirty="0" smtClean="0"/>
              <a:t>Number of weights in CNNs &lt; Number of weights in FC</a:t>
            </a:r>
            <a:endParaRPr lang="en-US" dirty="0"/>
          </a:p>
        </p:txBody>
      </p:sp>
    </p:spTree>
    <p:extLst>
      <p:ext uri="{BB962C8B-B14F-4D97-AF65-F5344CB8AC3E}">
        <p14:creationId xmlns:p14="http://schemas.microsoft.com/office/powerpoint/2010/main" val="3815611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Beyond Images</a:t>
            </a:r>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5" y="1502815"/>
            <a:ext cx="1921233" cy="256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130" y="1502815"/>
            <a:ext cx="2400062" cy="259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099050" y="1501875"/>
            <a:ext cx="2248225" cy="2596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58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Biggest Limitation of CNN</a:t>
            </a:r>
            <a:endParaRPr lang="en-US" dirty="0"/>
          </a:p>
        </p:txBody>
      </p:sp>
      <p:sp>
        <p:nvSpPr>
          <p:cNvPr id="3" name="Content Placeholder 2"/>
          <p:cNvSpPr>
            <a:spLocks noGrp="1"/>
          </p:cNvSpPr>
          <p:nvPr>
            <p:ph idx="1"/>
          </p:nvPr>
        </p:nvSpPr>
        <p:spPr/>
        <p:txBody>
          <a:bodyPr/>
          <a:lstStyle/>
          <a:p>
            <a:r>
              <a:rPr lang="en-US" dirty="0" err="1" smtClean="0"/>
              <a:t>ConvNets</a:t>
            </a:r>
            <a:r>
              <a:rPr lang="en-US" dirty="0" smtClean="0"/>
              <a:t> capture only local “spatial” patterns in data</a:t>
            </a:r>
            <a:endParaRPr lang="en-US" dirty="0"/>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785" y="1808225"/>
            <a:ext cx="6677596" cy="3116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5610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Exercise 1</a:t>
            </a:r>
            <a:endParaRPr lang="en-US" dirty="0"/>
          </a:p>
        </p:txBody>
      </p:sp>
      <p:sp>
        <p:nvSpPr>
          <p:cNvPr id="4" name="Content Placeholder 3"/>
          <p:cNvSpPr>
            <a:spLocks noGrp="1"/>
          </p:cNvSpPr>
          <p:nvPr>
            <p:ph idx="1"/>
          </p:nvPr>
        </p:nvSpPr>
        <p:spPr/>
        <p:txBody>
          <a:bodyPr>
            <a:normAutofit fontScale="55000" lnSpcReduction="20000"/>
          </a:bodyPr>
          <a:lstStyle/>
          <a:p>
            <a:r>
              <a:rPr lang="en-US" dirty="0" smtClean="0"/>
              <a:t>You’ve been hired by a shipping company to overhaul the way they route mail , parcels and packages. They want to build an image recognition system capable of recognizing the digits in the zip-code on a package, so that it can be automatically routed to the current location. You are tasked to build the digit recognition system. Luckily, you can rely on the MNIST dataset for the initial training model!</a:t>
            </a:r>
          </a:p>
          <a:p>
            <a:r>
              <a:rPr lang="en-US" dirty="0" smtClean="0"/>
              <a:t>Build a deep convolutional neural network with at least two convolutional and two pooling layers before the fully connected layer.</a:t>
            </a:r>
          </a:p>
          <a:p>
            <a:r>
              <a:rPr lang="en-US" dirty="0" smtClean="0"/>
              <a:t>Start from the network we have just built</a:t>
            </a:r>
          </a:p>
          <a:p>
            <a:r>
              <a:rPr lang="en-US" dirty="0" smtClean="0"/>
              <a:t>Insert a Conv2D layer after the first MaxPool2D, give it 64 filters.</a:t>
            </a:r>
          </a:p>
          <a:p>
            <a:r>
              <a:rPr lang="en-US" dirty="0" smtClean="0"/>
              <a:t>Insert a MaxPool2D After that one</a:t>
            </a:r>
          </a:p>
          <a:p>
            <a:r>
              <a:rPr lang="en-US" dirty="0" smtClean="0"/>
              <a:t>Insert an Activation layer</a:t>
            </a:r>
          </a:p>
          <a:p>
            <a:r>
              <a:rPr lang="en-US" dirty="0" smtClean="0"/>
              <a:t>Retrain the model</a:t>
            </a:r>
          </a:p>
          <a:p>
            <a:r>
              <a:rPr lang="en-US" dirty="0" smtClean="0"/>
              <a:t>Does performance improve?</a:t>
            </a:r>
          </a:p>
          <a:p>
            <a:r>
              <a:rPr lang="en-US" dirty="0" smtClean="0"/>
              <a:t>How many parameters does this new model have? </a:t>
            </a:r>
          </a:p>
          <a:p>
            <a:r>
              <a:rPr lang="en-US" dirty="0" smtClean="0"/>
              <a:t>How long did this model take to train?</a:t>
            </a:r>
          </a:p>
        </p:txBody>
      </p:sp>
    </p:spTree>
    <p:extLst>
      <p:ext uri="{BB962C8B-B14F-4D97-AF65-F5344CB8AC3E}">
        <p14:creationId xmlns:p14="http://schemas.microsoft.com/office/powerpoint/2010/main" val="210355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MNIST Dataset</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263" y="1502815"/>
            <a:ext cx="418147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49623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Exercise two</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Pleased with your performance with the digits recognition task, your boss decides to challenge you with a harder task. Their online branch allows people to upload images to a website that generates and prints a postcard that us shipped to destination. Your boss would like to know what images people are uploading </a:t>
            </a:r>
            <a:r>
              <a:rPr lang="en-US" dirty="0"/>
              <a:t>o</a:t>
            </a:r>
            <a:r>
              <a:rPr lang="en-US" dirty="0" smtClean="0"/>
              <a:t>n the site in order to provide targeted advertising on the same page, so he asks you to build an image recognition system capable  of recognizing a few objects. Luckily for you, there’s a dataset ready made with a collection of labeled images. </a:t>
            </a:r>
            <a:r>
              <a:rPr lang="en-US" dirty="0"/>
              <a:t>T</a:t>
            </a:r>
            <a:r>
              <a:rPr lang="en-US" dirty="0" smtClean="0"/>
              <a:t>his is the </a:t>
            </a:r>
            <a:r>
              <a:rPr lang="en-US" dirty="0" err="1" smtClean="0"/>
              <a:t>Cifar</a:t>
            </a:r>
            <a:r>
              <a:rPr lang="en-US" dirty="0" smtClean="0"/>
              <a:t> 10 dataset, a very famous dataset that contains images for 10 different categories:</a:t>
            </a:r>
          </a:p>
          <a:p>
            <a:pPr lvl="1"/>
            <a:r>
              <a:rPr lang="en-US" dirty="0" smtClean="0"/>
              <a:t>Airplane</a:t>
            </a:r>
          </a:p>
          <a:p>
            <a:pPr lvl="1"/>
            <a:r>
              <a:rPr lang="en-US" dirty="0" smtClean="0"/>
              <a:t>Automobile</a:t>
            </a:r>
          </a:p>
          <a:p>
            <a:pPr lvl="1"/>
            <a:r>
              <a:rPr lang="en-US" dirty="0" smtClean="0"/>
              <a:t>Bird</a:t>
            </a:r>
          </a:p>
          <a:p>
            <a:pPr lvl="1"/>
            <a:r>
              <a:rPr lang="en-US" dirty="0" smtClean="0"/>
              <a:t>Cat</a:t>
            </a:r>
          </a:p>
          <a:p>
            <a:pPr lvl="1"/>
            <a:r>
              <a:rPr lang="en-US" dirty="0" smtClean="0"/>
              <a:t>Deer</a:t>
            </a:r>
          </a:p>
          <a:p>
            <a:pPr lvl="1"/>
            <a:r>
              <a:rPr lang="en-US" dirty="0" smtClean="0"/>
              <a:t>Dog</a:t>
            </a:r>
          </a:p>
          <a:p>
            <a:pPr lvl="1"/>
            <a:r>
              <a:rPr lang="en-US" dirty="0" smtClean="0"/>
              <a:t>Frog</a:t>
            </a:r>
          </a:p>
          <a:p>
            <a:pPr lvl="1"/>
            <a:r>
              <a:rPr lang="en-US" dirty="0" smtClean="0"/>
              <a:t>Horse</a:t>
            </a:r>
          </a:p>
          <a:p>
            <a:pPr lvl="1"/>
            <a:r>
              <a:rPr lang="en-US" dirty="0" smtClean="0"/>
              <a:t>Ship</a:t>
            </a:r>
          </a:p>
          <a:p>
            <a:pPr lvl="1"/>
            <a:r>
              <a:rPr lang="en-US" dirty="0" smtClean="0"/>
              <a:t>truck </a:t>
            </a:r>
            <a:endParaRPr lang="en-US" dirty="0"/>
          </a:p>
        </p:txBody>
      </p:sp>
    </p:spTree>
    <p:extLst>
      <p:ext uri="{BB962C8B-B14F-4D97-AF65-F5344CB8AC3E}">
        <p14:creationId xmlns:p14="http://schemas.microsoft.com/office/powerpoint/2010/main" val="1636880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Exercise 2</a:t>
            </a:r>
            <a:endParaRPr lang="en-US" dirty="0"/>
          </a:p>
        </p:txBody>
      </p:sp>
      <p:sp>
        <p:nvSpPr>
          <p:cNvPr id="3" name="Content Placeholder 2"/>
          <p:cNvSpPr>
            <a:spLocks noGrp="1"/>
          </p:cNvSpPr>
          <p:nvPr>
            <p:ph idx="1"/>
          </p:nvPr>
        </p:nvSpPr>
        <p:spPr/>
        <p:txBody>
          <a:bodyPr>
            <a:normAutofit fontScale="40000" lnSpcReduction="20000"/>
          </a:bodyPr>
          <a:lstStyle/>
          <a:p>
            <a:r>
              <a:rPr lang="en-US" dirty="0" smtClean="0"/>
              <a:t>In this exercise we will reach the limit of what you can achieve on your laptop and get ready for the next session on cloud GPUs.</a:t>
            </a:r>
          </a:p>
          <a:p>
            <a:r>
              <a:rPr lang="en-US" dirty="0" smtClean="0"/>
              <a:t>Here’s what you have to do:</a:t>
            </a:r>
          </a:p>
          <a:p>
            <a:r>
              <a:rPr lang="en-US" dirty="0" smtClean="0"/>
              <a:t>Load the </a:t>
            </a:r>
            <a:r>
              <a:rPr lang="en-US" dirty="0" err="1" smtClean="0"/>
              <a:t>cifar</a:t>
            </a:r>
            <a:r>
              <a:rPr lang="en-US" dirty="0" smtClean="0"/>
              <a:t> 10 dataset using keras.datasets.cifar10.load_data()</a:t>
            </a:r>
          </a:p>
          <a:p>
            <a:r>
              <a:rPr lang="en-US" dirty="0" smtClean="0"/>
              <a:t>Display a few images, see how hard/easy it is for you to recognize an object with such low resolution</a:t>
            </a:r>
          </a:p>
          <a:p>
            <a:r>
              <a:rPr lang="en-US" dirty="0" smtClean="0"/>
              <a:t>Check the shape of </a:t>
            </a:r>
            <a:r>
              <a:rPr lang="en-US" dirty="0" err="1" smtClean="0"/>
              <a:t>X_train</a:t>
            </a:r>
            <a:r>
              <a:rPr lang="en-US" dirty="0" smtClean="0"/>
              <a:t>, does it need reshape?</a:t>
            </a:r>
          </a:p>
          <a:p>
            <a:r>
              <a:rPr lang="en-US" dirty="0"/>
              <a:t>Check the shape of </a:t>
            </a:r>
            <a:r>
              <a:rPr lang="en-US" dirty="0" err="1"/>
              <a:t>X_train</a:t>
            </a:r>
            <a:r>
              <a:rPr lang="en-US" dirty="0"/>
              <a:t>, does it need </a:t>
            </a:r>
            <a:r>
              <a:rPr lang="en-US" dirty="0" smtClean="0"/>
              <a:t>rescaling?</a:t>
            </a:r>
          </a:p>
          <a:p>
            <a:r>
              <a:rPr lang="en-US" dirty="0"/>
              <a:t>Check the shape of </a:t>
            </a:r>
            <a:r>
              <a:rPr lang="en-US" dirty="0" err="1" smtClean="0"/>
              <a:t>y_train</a:t>
            </a:r>
            <a:r>
              <a:rPr lang="en-US" dirty="0"/>
              <a:t>, does it need reshape</a:t>
            </a:r>
            <a:r>
              <a:rPr lang="en-US" dirty="0" smtClean="0"/>
              <a:t>?</a:t>
            </a:r>
          </a:p>
          <a:p>
            <a:r>
              <a:rPr lang="en-US" dirty="0" smtClean="0"/>
              <a:t>Build the model with the following architecture, and choose the parameters and activation functions for each of the layers:</a:t>
            </a:r>
          </a:p>
          <a:p>
            <a:pPr lvl="1"/>
            <a:r>
              <a:rPr lang="en-US" dirty="0" smtClean="0"/>
              <a:t>conv2d </a:t>
            </a:r>
          </a:p>
          <a:p>
            <a:pPr lvl="1"/>
            <a:r>
              <a:rPr lang="en-US" dirty="0" smtClean="0"/>
              <a:t>Conv2d</a:t>
            </a:r>
          </a:p>
          <a:p>
            <a:pPr lvl="1"/>
            <a:r>
              <a:rPr lang="en-US" dirty="0" err="1" smtClean="0"/>
              <a:t>Maxpool</a:t>
            </a:r>
            <a:endParaRPr lang="en-US" dirty="0" smtClean="0"/>
          </a:p>
          <a:p>
            <a:pPr lvl="1"/>
            <a:r>
              <a:rPr lang="en-US" dirty="0" smtClean="0"/>
              <a:t>Conv2d</a:t>
            </a:r>
          </a:p>
          <a:p>
            <a:pPr lvl="1"/>
            <a:r>
              <a:rPr lang="en-US" dirty="0" smtClean="0"/>
              <a:t>Conv2d</a:t>
            </a:r>
          </a:p>
          <a:p>
            <a:pPr lvl="1"/>
            <a:r>
              <a:rPr lang="en-US" dirty="0" err="1" smtClean="0"/>
              <a:t>Maxpool</a:t>
            </a:r>
            <a:endParaRPr lang="en-US" dirty="0" smtClean="0"/>
          </a:p>
          <a:p>
            <a:pPr lvl="1"/>
            <a:r>
              <a:rPr lang="en-US" dirty="0" smtClean="0"/>
              <a:t>Flatten</a:t>
            </a:r>
          </a:p>
          <a:p>
            <a:pPr lvl="1"/>
            <a:r>
              <a:rPr lang="en-US" dirty="0" smtClean="0"/>
              <a:t>Dense </a:t>
            </a:r>
          </a:p>
          <a:p>
            <a:pPr lvl="1"/>
            <a:r>
              <a:rPr lang="en-US" dirty="0" smtClean="0"/>
              <a:t>output</a:t>
            </a:r>
          </a:p>
          <a:p>
            <a:r>
              <a:rPr lang="en-US" dirty="0" smtClean="0"/>
              <a:t>Compile the model and check the number of parameters.</a:t>
            </a:r>
          </a:p>
          <a:p>
            <a:r>
              <a:rPr lang="en-US" dirty="0" smtClean="0"/>
              <a:t>Attempt to train the model with the optimizer of your choice. How fast does  training proceed?</a:t>
            </a:r>
          </a:p>
          <a:p>
            <a:r>
              <a:rPr lang="en-US" dirty="0" smtClean="0"/>
              <a:t>If training is too slow(as expected) stop the execution and move on the </a:t>
            </a:r>
            <a:r>
              <a:rPr lang="en-US" dirty="0" err="1" smtClean="0"/>
              <a:t>the</a:t>
            </a:r>
            <a:r>
              <a:rPr lang="en-US" dirty="0" smtClean="0"/>
              <a:t> next session!</a:t>
            </a:r>
            <a:endParaRPr lang="en-US" dirty="0"/>
          </a:p>
          <a:p>
            <a:endParaRPr lang="en-US" dirty="0"/>
          </a:p>
          <a:p>
            <a:endParaRPr lang="en-US" dirty="0"/>
          </a:p>
        </p:txBody>
      </p:sp>
    </p:spTree>
    <p:extLst>
      <p:ext uri="{BB962C8B-B14F-4D97-AF65-F5344CB8AC3E}">
        <p14:creationId xmlns:p14="http://schemas.microsoft.com/office/powerpoint/2010/main" val="362615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MNIST Sample Image</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011" y="1044700"/>
            <a:ext cx="2137870" cy="203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885" y="1061243"/>
            <a:ext cx="3206805" cy="202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39541" y="3182570"/>
            <a:ext cx="2137870" cy="194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4427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Images unrolled as long vector</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263" y="1680273"/>
            <a:ext cx="8245475" cy="254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2463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Fully Connected Neural Network Architecture</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263" y="1444653"/>
            <a:ext cx="8245475" cy="301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8314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Features</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263" y="1730430"/>
            <a:ext cx="8245475" cy="244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14350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1107</TotalTime>
  <Words>704</Words>
  <Application>Microsoft Office PowerPoint</Application>
  <PresentationFormat>On-screen Show (16:9)</PresentationFormat>
  <Paragraphs>116</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Deep Learning –  Convolutional Neural Networks (CNN)</vt:lpstr>
      <vt:lpstr>Table of Contents</vt:lpstr>
      <vt:lpstr>Image Representation</vt:lpstr>
      <vt:lpstr>Grayscale</vt:lpstr>
      <vt:lpstr>MNIST Dataset</vt:lpstr>
      <vt:lpstr>MNIST Sample Image</vt:lpstr>
      <vt:lpstr>Images unrolled as long vector</vt:lpstr>
      <vt:lpstr>Fully Connected Neural Network Architecture</vt:lpstr>
      <vt:lpstr>Features</vt:lpstr>
      <vt:lpstr>Feature Vector</vt:lpstr>
      <vt:lpstr>Hand Engineering Feature</vt:lpstr>
      <vt:lpstr>Local Patterns</vt:lpstr>
      <vt:lpstr>Tensors</vt:lpstr>
      <vt:lpstr>Colored Images Representation</vt:lpstr>
      <vt:lpstr>Discrete Convolution</vt:lpstr>
      <vt:lpstr>Discrete Convolution</vt:lpstr>
      <vt:lpstr>2D Convolution</vt:lpstr>
      <vt:lpstr>2D Convolution</vt:lpstr>
      <vt:lpstr>2D Convolution</vt:lpstr>
      <vt:lpstr>2D Convolution</vt:lpstr>
      <vt:lpstr>2D Convolution</vt:lpstr>
      <vt:lpstr>2D Convolution</vt:lpstr>
      <vt:lpstr>2D Convolution</vt:lpstr>
      <vt:lpstr>2D Convolution</vt:lpstr>
      <vt:lpstr>Convolutional Layer</vt:lpstr>
      <vt:lpstr>PowerPoint Presentation</vt:lpstr>
      <vt:lpstr>Input Tensor</vt:lpstr>
      <vt:lpstr>Conv Layer Tensor</vt:lpstr>
      <vt:lpstr>Example 1</vt:lpstr>
      <vt:lpstr>Example 1</vt:lpstr>
      <vt:lpstr>Strides</vt:lpstr>
      <vt:lpstr>Strides</vt:lpstr>
      <vt:lpstr>Strides</vt:lpstr>
      <vt:lpstr>Padding Options</vt:lpstr>
      <vt:lpstr>Max Pooling</vt:lpstr>
      <vt:lpstr>Pooling Layer</vt:lpstr>
      <vt:lpstr>Pooling Layer</vt:lpstr>
      <vt:lpstr>Stacking Layers in CNN</vt:lpstr>
      <vt:lpstr>PowerPoint Presentation</vt:lpstr>
      <vt:lpstr>Feature Extraction</vt:lpstr>
      <vt:lpstr>PowerPoint Presentation</vt:lpstr>
      <vt:lpstr>Stacked FC</vt:lpstr>
      <vt:lpstr>Getting it all together</vt:lpstr>
      <vt:lpstr>Weights In FC</vt:lpstr>
      <vt:lpstr>Weights In CNN</vt:lpstr>
      <vt:lpstr>Advantages of CNN</vt:lpstr>
      <vt:lpstr>Beyond Images</vt:lpstr>
      <vt:lpstr>Biggest Limitation of CNN</vt:lpstr>
      <vt:lpstr>Exercise 1</vt:lpstr>
      <vt:lpstr>Exercise two</vt:lpstr>
      <vt:lpstr>Exercise 2</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DMCHAMPS</cp:lastModifiedBy>
  <cp:revision>189</cp:revision>
  <dcterms:created xsi:type="dcterms:W3CDTF">2013-08-21T19:17:07Z</dcterms:created>
  <dcterms:modified xsi:type="dcterms:W3CDTF">2019-02-07T15:12:07Z</dcterms:modified>
</cp:coreProperties>
</file>